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3" roundtripDataSignature="AMtx7mj0GyLi/o7ZRSi2BTJpf0LunMpc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2582"/>
  </p:normalViewPr>
  <p:slideViewPr>
    <p:cSldViewPr snapToGrid="0">
      <p:cViewPr varScale="1">
        <p:scale>
          <a:sx n="55" d="100"/>
          <a:sy n="55" d="100"/>
        </p:scale>
        <p:origin x="600" y="17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3" Type="http://customschemas.google.com/relationships/presentationmetadata" Target="metadata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420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718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38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72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219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39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78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46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50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7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099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537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2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3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91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30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2000"/>
              <a:buNone/>
              <a:defRPr>
                <a:solidFill>
                  <a:srgbClr val="899495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800"/>
              <a:buNone/>
              <a:defRPr>
                <a:solidFill>
                  <a:srgbClr val="899495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body" idx="1"/>
          </p:nvPr>
        </p:nvSpPr>
        <p:spPr>
          <a:xfrm rot="5400000">
            <a:off x="3846513" y="-876300"/>
            <a:ext cx="44958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>
            <a:spLocks noGrp="1"/>
          </p:cNvSpPr>
          <p:nvPr>
            <p:ph type="title"/>
          </p:nvPr>
        </p:nvSpPr>
        <p:spPr>
          <a:xfrm rot="5400000">
            <a:off x="7808913" y="2324101"/>
            <a:ext cx="5791200" cy="190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body" idx="1"/>
          </p:nvPr>
        </p:nvSpPr>
        <p:spPr>
          <a:xfrm rot="5400000">
            <a:off x="2551114" y="-876300"/>
            <a:ext cx="5791200" cy="83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1293812" y="1676400"/>
            <a:ext cx="4700016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202035" y="1676401"/>
            <a:ext cx="4700016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główek sekcji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800"/>
              <a:buNone/>
              <a:defRPr sz="1800">
                <a:solidFill>
                  <a:srgbClr val="89949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 sz="1600">
                <a:solidFill>
                  <a:srgbClr val="89949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1293813" y="2516457"/>
            <a:ext cx="4701142" cy="365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3"/>
          </p:nvPr>
        </p:nvSpPr>
        <p:spPr>
          <a:xfrm>
            <a:off x="6191754" y="1676399"/>
            <a:ext cx="4703259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4"/>
          </p:nvPr>
        </p:nvSpPr>
        <p:spPr>
          <a:xfrm>
            <a:off x="6191754" y="2516457"/>
            <a:ext cx="4703259" cy="365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usty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6"/>
          <p:cNvSpPr txBox="1"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1"/>
          </p:nvPr>
        </p:nvSpPr>
        <p:spPr>
          <a:xfrm>
            <a:off x="1293813" y="685800"/>
            <a:ext cx="6172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marL="3657600" lvl="7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2"/>
          </p:nvPr>
        </p:nvSpPr>
        <p:spPr>
          <a:xfrm>
            <a:off x="7770811" y="4191000"/>
            <a:ext cx="3810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 descr="Pusty symbol zastępczy pozwalający dodać obraz. Kliknij symbol zastępczy i wybierz obraz, który chcesz dodać."/>
          <p:cNvSpPr>
            <a:spLocks noGrp="1"/>
          </p:cNvSpPr>
          <p:nvPr>
            <p:ph type="pic" idx="2"/>
          </p:nvPr>
        </p:nvSpPr>
        <p:spPr>
          <a:xfrm>
            <a:off x="1522412" y="0"/>
            <a:ext cx="59436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4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7770812" y="4191000"/>
            <a:ext cx="3810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rgbClr val="FFFFFF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dt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‹nr›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5hooj3qKM4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1" Type="http://schemas.openxmlformats.org/officeDocument/2006/relationships/video" Target="https://www.youtube.com/embed/f5hooj3qKM4?feature=oembed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1197867" y="548680"/>
            <a:ext cx="10000015" cy="128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pl-PL" sz="5400" dirty="0"/>
              <a:t>Temat: Powodzie i ochrona przeciwpowodziowa</a:t>
            </a:r>
            <a:endParaRPr sz="5400" dirty="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9932" y="2110154"/>
            <a:ext cx="7099661" cy="474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Zapobieganie powodziom i ich skutkom</a:t>
            </a:r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2424335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Budowa </a:t>
            </a:r>
            <a:r>
              <a:rPr lang="pl-PL" b="1"/>
              <a:t>zbiorników retencyjnych</a:t>
            </a:r>
            <a:endParaRPr b="1"/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4292" y="1644392"/>
            <a:ext cx="6641501" cy="497141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837828" y="2996952"/>
            <a:ext cx="3960440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Włocławskie – Wisła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Zegrzyńskie – Narew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Solińskie – San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Rożnowskie – Dunajec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Goczałkowickie – Wisła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Czorsztyńskie – Dunajec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Turawskie – Mała Panew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Otmuchowskie – Nysa Kłodzka</a:t>
            </a:r>
            <a:endParaRPr/>
          </a:p>
          <a:p>
            <a:pPr marL="3429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1293812" y="381000"/>
            <a:ext cx="9769151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Zbiornik Czorsztyński i Sromowiecki</a:t>
            </a:r>
            <a:endParaRPr/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8548" y="3212976"/>
            <a:ext cx="4674096" cy="35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25860" y="1196752"/>
            <a:ext cx="7848872" cy="297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6971" y="4293096"/>
            <a:ext cx="4355393" cy="2393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822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1293812" y="381000"/>
            <a:ext cx="9769151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Zbiornik Czorsztyński i Sromowiecki</a:t>
            </a:r>
            <a:endParaRPr/>
          </a:p>
        </p:txBody>
      </p:sp>
      <p:pic>
        <p:nvPicPr>
          <p:cNvPr id="173" name="Google Shape;17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796" y="1340768"/>
            <a:ext cx="3991371" cy="252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6260" y="2420888"/>
            <a:ext cx="7129728" cy="401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Zapobieganie powodziom i ich skutkom</a:t>
            </a:r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 b="1"/>
              <a:t>Unikanie regulacji koryt rzecznych tam, gdzie nie ma takiej konieczności.</a:t>
            </a:r>
            <a:endParaRPr b="1"/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44" y="2492896"/>
            <a:ext cx="4796011" cy="3600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4"/>
          <p:cNvSpPr txBox="1"/>
          <p:nvPr/>
        </p:nvSpPr>
        <p:spPr>
          <a:xfrm>
            <a:off x="189756" y="6324600"/>
            <a:ext cx="612068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Uregulowane koryto Wisłoka poniżej zapory w Sieniawie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6460" y="2492896"/>
            <a:ext cx="4770107" cy="35775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 txBox="1"/>
          <p:nvPr/>
        </p:nvSpPr>
        <p:spPr>
          <a:xfrm>
            <a:off x="6670476" y="6324600"/>
            <a:ext cx="518457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Biała Nida – łachy odsypowe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Zapobieganie powodziom i ich skutkom</a:t>
            </a:r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400851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Tworzenie</a:t>
            </a:r>
            <a:r>
              <a:rPr lang="pl-PL" b="1"/>
              <a:t> kanałów ulgi (zapasowych koryt)</a:t>
            </a:r>
            <a:endParaRPr/>
          </a:p>
          <a:p>
            <a:pPr marL="223838" lvl="0" indent="-2238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 b="1"/>
              <a:t>Sporządzanie map zagrożenia powodziowego</a:t>
            </a:r>
            <a:endParaRPr/>
          </a:p>
          <a:p>
            <a:pPr marL="223838" lvl="0" indent="-2238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 b="1"/>
              <a:t>Ograniczenie zabudowy na terenach zagrożonych</a:t>
            </a:r>
            <a:endParaRPr/>
          </a:p>
          <a:p>
            <a:pPr marL="223838" lvl="0" indent="-714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/>
          </a:p>
          <a:p>
            <a:pPr marL="223838" lvl="0" indent="-714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/>
          </a:p>
        </p:txBody>
      </p:sp>
      <p:pic>
        <p:nvPicPr>
          <p:cNvPr id="199" name="Google Shape;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8308" y="2204864"/>
            <a:ext cx="6336704" cy="334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7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Systemy Ostrzeżeń Powodziowych</a:t>
            </a:r>
            <a:br>
              <a:rPr lang="pl-PL"/>
            </a:br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body" idx="1"/>
          </p:nvPr>
        </p:nvSpPr>
        <p:spPr>
          <a:xfrm>
            <a:off x="1293812" y="1124744"/>
            <a:ext cx="4700016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11715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Celem Systemów Ostrzeżeń Powodziowych jest stworzenie mieszkańcom i użytkownikom terenów zalewowych warunków umożliwiających podjęcie - jeszcze przed nadejściem powodzi - działań, zmniejszających zagrożenie życia i zdrowia ludzi oraz ograniczających - na ile to możliwe - straty materialne.</a:t>
            </a:r>
            <a:endParaRPr/>
          </a:p>
          <a:p>
            <a:pPr marL="223838" lvl="0" indent="-11715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/>
          </a:p>
          <a:p>
            <a:pPr marL="0" lvl="0" indent="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None/>
            </a:pPr>
            <a:r>
              <a:rPr lang="pl-PL" sz="1679" b="1"/>
              <a:t>Systemy ostrzeżeń powodziowych </a:t>
            </a:r>
            <a:r>
              <a:rPr lang="pl-PL" sz="1679"/>
              <a:t>składają się z następujących elementów:</a:t>
            </a:r>
            <a:endParaRPr sz="1679"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    prognoza wielkości powodzi oraz czasu   jej wystąpienia</a:t>
            </a:r>
            <a:endParaRPr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    ustalenie obszarów, które mogą być zalane przez powódź</a:t>
            </a:r>
            <a:endParaRPr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    ustalenie adresatów ostrzeżeń - osób i zagrożonych instytucji</a:t>
            </a:r>
            <a:endParaRPr sz="1679"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    rozesłanie ostrzeżeń</a:t>
            </a:r>
            <a:endParaRPr sz="1679"/>
          </a:p>
          <a:p>
            <a:pPr marL="223838" lvl="0" indent="-22383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pl-PL" sz="1679"/>
              <a:t>    monitoring reakcji ludzi na ostrzeżenie.</a:t>
            </a:r>
            <a:endParaRPr/>
          </a:p>
          <a:p>
            <a:pPr marL="223838" lvl="0" indent="-117158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/>
          </a:p>
        </p:txBody>
      </p:sp>
      <p:pic>
        <p:nvPicPr>
          <p:cNvPr id="206" name="Google Shape;206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14588" y="1676400"/>
            <a:ext cx="427455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5388F90-F8E0-46A0-99C1-418FEC4CD89C}"/>
              </a:ext>
            </a:extLst>
          </p:cNvPr>
          <p:cNvSpPr txBox="1"/>
          <p:nvPr/>
        </p:nvSpPr>
        <p:spPr>
          <a:xfrm>
            <a:off x="506437" y="436098"/>
            <a:ext cx="101709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W lipcu 1997 roku w Polsce miała miejsce ogromna powódź nazywana dziś powodzą tysiąclecia.</a:t>
            </a:r>
          </a:p>
          <a:p>
            <a:endParaRPr lang="pl-PL" sz="1600" b="1" dirty="0"/>
          </a:p>
          <a:p>
            <a:r>
              <a:rPr lang="pl-PL" sz="1600" b="1" dirty="0"/>
              <a:t>Wielu Polaków ucierpiało- zostały zalane domy, pola. Niektórzy stracili cały dorobek.</a:t>
            </a:r>
          </a:p>
          <a:p>
            <a:endParaRPr lang="pl-PL" sz="1600" b="1" dirty="0"/>
          </a:p>
          <a:p>
            <a:r>
              <a:rPr lang="pl-PL" sz="1600" b="1" dirty="0"/>
              <a:t>Polscy grupa HEY postanowiła nagrać nową wersję swojej piosenki i wydać ją jako charytatywny singiel, może ją znasz</a:t>
            </a:r>
            <a:r>
              <a:rPr lang="pl-PL" b="1" dirty="0"/>
              <a:t>? </a:t>
            </a:r>
          </a:p>
          <a:p>
            <a:endParaRPr lang="pl-PL" dirty="0"/>
          </a:p>
          <a:p>
            <a:r>
              <a:rPr lang="pl-PL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https://www.youtube.com/watch?v=f5hooj3qKM4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3343C84-4DA4-4882-8EC2-AA91FCCEA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26" y="1856158"/>
            <a:ext cx="4309519" cy="24214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8FDA54C-ED39-4E89-8E27-A68E32161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877" y="3856706"/>
            <a:ext cx="4309519" cy="2859546"/>
          </a:xfrm>
          <a:prstGeom prst="rect">
            <a:avLst/>
          </a:prstGeom>
        </p:spPr>
      </p:pic>
      <p:pic>
        <p:nvPicPr>
          <p:cNvPr id="6" name="Multimedia online 5" title="Hey - Moja i Twoja Nadzieja">
            <a:hlinkClick r:id="" action="ppaction://media"/>
            <a:extLst>
              <a:ext uri="{FF2B5EF4-FFF2-40B4-BE49-F238E27FC236}">
                <a16:creationId xmlns:a16="http://schemas.microsoft.com/office/drawing/2014/main" xmlns="" id="{7D6E4419-5BFF-43C9-9141-9CD02E1AC9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64076" y="2912012"/>
            <a:ext cx="3735862" cy="27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Obieg wody w przyrodzie</a:t>
            </a:r>
            <a:endParaRPr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"/>
            <a:ext cx="12188825" cy="685708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8398668" y="3429000"/>
            <a:ext cx="1368151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transpiracja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909836" y="5013176"/>
            <a:ext cx="237626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Odpływ podziemny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845940" y="4293096"/>
            <a:ext cx="158417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Wsiąkanie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225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pl-PL" sz="3240"/>
              <a:t>Co się dzieje, kiedy opady są na tyle duże, że woda nie jest w stanie w całości wsiąkać, parować, lub odpływać korytami rzek?</a:t>
            </a:r>
            <a:br>
              <a:rPr lang="pl-PL" sz="3240"/>
            </a:br>
            <a:r>
              <a:rPr lang="pl-PL" sz="3240"/>
              <a:t/>
            </a:r>
            <a:br>
              <a:rPr lang="pl-PL" sz="3240"/>
            </a:br>
            <a:r>
              <a:rPr lang="pl-PL" sz="3240"/>
              <a:t>Jakie mogą być tego skutki?</a:t>
            </a:r>
            <a:endParaRPr sz="3240"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909836" y="3068960"/>
            <a:ext cx="9985177" cy="3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WEZBRANIA</a:t>
            </a:r>
            <a:endParaRPr/>
          </a:p>
          <a:p>
            <a:pPr marL="223838" lvl="0" indent="-2238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POWODZIE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0516" y="1412776"/>
            <a:ext cx="460851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 l="1963" b="2534"/>
          <a:stretch/>
        </p:blipFill>
        <p:spPr>
          <a:xfrm>
            <a:off x="3142084" y="3381194"/>
            <a:ext cx="4896544" cy="331129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8326660" y="5661248"/>
            <a:ext cx="288032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Opole 1997 r.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Inne przyczyny powodzi: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1293813" y="1556792"/>
            <a:ext cx="9601200" cy="461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Cofki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2084" y="1448444"/>
            <a:ext cx="8287270" cy="48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Inne przyczyny powodzi: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293813" y="1556792"/>
            <a:ext cx="9601200" cy="461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Zatory rzeczne</a:t>
            </a:r>
            <a:endParaRPr/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2204" y="1583294"/>
            <a:ext cx="6950546" cy="463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88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Obszary najbardziej zagrożone powodzią:</a:t>
            </a:r>
            <a:endParaRPr/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328843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Doliny rzek m.in. Wisły i Odry</a:t>
            </a:r>
            <a:endParaRPr/>
          </a:p>
          <a:p>
            <a:pPr marL="223838" lvl="0" indent="-2238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Obszary nadmorskie</a:t>
            </a:r>
            <a:endParaRPr/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l="14121" r="10707" b="2378"/>
          <a:stretch/>
        </p:blipFill>
        <p:spPr>
          <a:xfrm>
            <a:off x="5374332" y="1340768"/>
            <a:ext cx="5803312" cy="540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pl-PL" sz="3240"/>
              <a:t>Działania człowieka zwiększające ryzyko powodzi:</a:t>
            </a:r>
            <a:endParaRPr sz="3240"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1"/>
          </p:nvPr>
        </p:nvSpPr>
        <p:spPr>
          <a:xfrm>
            <a:off x="1293813" y="1556792"/>
            <a:ext cx="9601200" cy="461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pl-PL" sz="2040"/>
              <a:t>Wycinanie lasów</a:t>
            </a:r>
            <a:endParaRPr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34290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pl-PL" sz="2040"/>
              <a:t>Osuszanie terenów 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pl-PL" sz="2040"/>
              <a:t>podmokłych</a:t>
            </a:r>
            <a:endParaRPr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213359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2900" lvl="0" indent="-34290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pl-PL" sz="2040"/>
              <a:t>Pokrywanie gruntu 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pl-PL" sz="2040"/>
              <a:t>materiałami nieprzepuszczalnymi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0196" y="1137961"/>
            <a:ext cx="261937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500" y="1916832"/>
            <a:ext cx="5114904" cy="2864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Zapobieganie powodziom i ich skutkom</a:t>
            </a: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1293813" y="1676400"/>
            <a:ext cx="4080519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3838" lvl="0" indent="-2238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/>
              <a:t>Budowa </a:t>
            </a:r>
            <a:r>
              <a:rPr lang="pl-PL" b="1"/>
              <a:t>wałów przeciwpowodziowych</a:t>
            </a:r>
            <a:endParaRPr b="1"/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689" y="1691783"/>
            <a:ext cx="5040560" cy="424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442" y="2780928"/>
            <a:ext cx="5222201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/>
              <a:t>Terasa zalewowa</a:t>
            </a:r>
            <a:endParaRPr/>
          </a:p>
        </p:txBody>
      </p:sp>
      <p:pic>
        <p:nvPicPr>
          <p:cNvPr id="149" name="Google Shape;14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58152" y="3897052"/>
            <a:ext cx="3879831" cy="198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6340" y="1628800"/>
            <a:ext cx="6048672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 txBox="1"/>
          <p:nvPr/>
        </p:nvSpPr>
        <p:spPr>
          <a:xfrm>
            <a:off x="1197868" y="1844824"/>
            <a:ext cx="3600400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Część doliny rzecznej bezpośrednio przylegająca do koryta rzeki, położona nieco wyżej niż zwierciadło wody.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kój 16:9">
  <a:themeElements>
    <a:clrScheme name="Serenity_16x9">
      <a:dk1>
        <a:srgbClr val="164B4F"/>
      </a:dk1>
      <a:lt1>
        <a:srgbClr val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Serenity">
      <a:dk1>
        <a:srgbClr val="164B4F"/>
      </a:dk1>
      <a:lt1>
        <a:srgbClr val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362</Words>
  <Application>Microsoft Macintosh PowerPoint</Application>
  <PresentationFormat>Niestandardowy</PresentationFormat>
  <Paragraphs>69</Paragraphs>
  <Slides>16</Slides>
  <Notes>15</Notes>
  <HiddenSlides>0</HiddenSlides>
  <MMClips>1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Arial</vt:lpstr>
      <vt:lpstr>Spokój 16:9</vt:lpstr>
      <vt:lpstr>Temat: Powodzie i ochrona przeciwpowodziowa</vt:lpstr>
      <vt:lpstr>Obieg wody w przyrodzie</vt:lpstr>
      <vt:lpstr>Co się dzieje, kiedy opady są na tyle duże, że woda nie jest w stanie w całości wsiąkać, parować, lub odpływać korytami rzek?  Jakie mogą być tego skutki?</vt:lpstr>
      <vt:lpstr>Inne przyczyny powodzi:</vt:lpstr>
      <vt:lpstr>Inne przyczyny powodzi:</vt:lpstr>
      <vt:lpstr>Obszary najbardziej zagrożone powodzią:</vt:lpstr>
      <vt:lpstr>Działania człowieka zwiększające ryzyko powodzi:</vt:lpstr>
      <vt:lpstr>Zapobieganie powodziom i ich skutkom</vt:lpstr>
      <vt:lpstr>Terasa zalewowa</vt:lpstr>
      <vt:lpstr>Zapobieganie powodziom i ich skutkom</vt:lpstr>
      <vt:lpstr>Zbiornik Czorsztyński i Sromowiecki</vt:lpstr>
      <vt:lpstr>Zbiornik Czorsztyński i Sromowiecki</vt:lpstr>
      <vt:lpstr>Zapobieganie powodziom i ich skutkom</vt:lpstr>
      <vt:lpstr>Zapobieganie powodziom i ich skutkom</vt:lpstr>
      <vt:lpstr>Systemy Ostrzeżeń Powodziowych 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Powodzie i ochrona przeciwpowodziowa</dc:title>
  <dc:creator>juszc</dc:creator>
  <cp:lastModifiedBy>Użytkownik Microsoft Office</cp:lastModifiedBy>
  <cp:revision>4</cp:revision>
  <dcterms:created xsi:type="dcterms:W3CDTF">2019-03-11T17:28:46Z</dcterms:created>
  <dcterms:modified xsi:type="dcterms:W3CDTF">2020-05-06T13:55:46Z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